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92" r:id="rId3"/>
    <p:sldId id="259" r:id="rId4"/>
    <p:sldId id="260" r:id="rId5"/>
    <p:sldId id="261" r:id="rId6"/>
    <p:sldId id="264" r:id="rId7"/>
    <p:sldId id="290" r:id="rId8"/>
    <p:sldId id="291" r:id="rId9"/>
    <p:sldId id="265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88" autoAdjust="0"/>
  </p:normalViewPr>
  <p:slideViewPr>
    <p:cSldViewPr snapToGrid="0">
      <p:cViewPr varScale="1">
        <p:scale>
          <a:sx n="74" d="100"/>
          <a:sy n="74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12.02.2025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</a:t>
            </a:r>
            <a:r>
              <a:rPr lang="tr-TR" dirty="0" smtClean="0"/>
              <a:t>Hİ </a:t>
            </a:r>
            <a:r>
              <a:rPr lang="tr-TR" dirty="0" smtClean="0"/>
              <a:t>II   DERSİN 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>
              <a:buNone/>
            </a:pPr>
            <a:r>
              <a:rPr lang="tr-TR" b="1" dirty="0"/>
              <a:t>1. YENİ MEDYA NEDİR                                                                4</a:t>
            </a:r>
          </a:p>
          <a:p>
            <a:pPr marL="0" indent="457200">
              <a:buNone/>
            </a:pPr>
            <a:r>
              <a:rPr lang="tr-TR" b="1" dirty="0"/>
              <a:t>2.YENİ MEDYA TARİHÇE                                                           23</a:t>
            </a:r>
          </a:p>
          <a:p>
            <a:pPr marL="0" indent="457200">
              <a:buNone/>
            </a:pPr>
            <a:r>
              <a:rPr lang="tr-TR" b="1" dirty="0"/>
              <a:t>3. YENİ MEDYA KURAMLARI                                                    41</a:t>
            </a:r>
          </a:p>
          <a:p>
            <a:pPr marL="0" indent="457200">
              <a:buNone/>
            </a:pPr>
            <a:r>
              <a:rPr lang="tr-TR" b="1" dirty="0"/>
              <a:t>4. YENİ MEDYA VE GELENEKSEL MEDYA İLİŞKİSİ                    59     </a:t>
            </a:r>
            <a:r>
              <a:rPr lang="tr-TR" b="1" dirty="0" smtClean="0"/>
              <a:t>                                                                      </a:t>
            </a:r>
            <a:endParaRPr lang="tr-TR" b="1" dirty="0"/>
          </a:p>
          <a:p>
            <a:pPr marL="0" indent="457200">
              <a:buNone/>
            </a:pPr>
            <a:r>
              <a:rPr lang="tr-TR" b="1" dirty="0"/>
              <a:t>5. YENİ MEDYADA İÇERİK ÜRETİMİ                                         77</a:t>
            </a:r>
          </a:p>
          <a:p>
            <a:pPr marL="0" indent="457200">
              <a:buNone/>
            </a:pPr>
            <a:r>
              <a:rPr lang="tr-TR" b="1" dirty="0"/>
              <a:t>6. YENİ MEDYA VE SİNEMA                                                    95</a:t>
            </a:r>
            <a:endParaRPr lang="tr-TR" dirty="0"/>
          </a:p>
          <a:p>
            <a:pPr marL="0" indent="457200">
              <a:buNone/>
            </a:pPr>
            <a:r>
              <a:rPr lang="tr-TR" b="1" dirty="0"/>
              <a:t>7. YENİ MEDYA VE HABERCİLİK                                              114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</a:t>
            </a:r>
            <a:r>
              <a:rPr lang="tr-TR" dirty="0" smtClean="0"/>
              <a:t>Hİ </a:t>
            </a:r>
            <a:r>
              <a:rPr lang="tr-TR" dirty="0" smtClean="0"/>
              <a:t>II   DERSİN 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>
              <a:buNone/>
            </a:pPr>
            <a:r>
              <a:rPr lang="tr-TR" b="1" dirty="0" smtClean="0"/>
              <a:t>8</a:t>
            </a:r>
            <a:r>
              <a:rPr lang="tr-TR" b="1" dirty="0"/>
              <a:t>. </a:t>
            </a:r>
            <a:r>
              <a:rPr lang="tr-TR" b="1" dirty="0" smtClean="0"/>
              <a:t>YENİ </a:t>
            </a:r>
            <a:r>
              <a:rPr lang="tr-TR" b="1" dirty="0"/>
              <a:t>MEDYA VE </a:t>
            </a:r>
            <a:r>
              <a:rPr lang="tr-TR" b="1" dirty="0" smtClean="0"/>
              <a:t>TELEVİZYON                                              135</a:t>
            </a:r>
            <a:endParaRPr lang="tr-TR" b="1" dirty="0"/>
          </a:p>
          <a:p>
            <a:pPr marL="0" indent="457200">
              <a:buNone/>
            </a:pPr>
            <a:r>
              <a:rPr lang="tr-TR" b="1" dirty="0" smtClean="0"/>
              <a:t>9</a:t>
            </a:r>
            <a:r>
              <a:rPr lang="tr-TR" b="1" dirty="0"/>
              <a:t>. </a:t>
            </a:r>
            <a:r>
              <a:rPr lang="tr-TR" b="1" dirty="0"/>
              <a:t>YENİ MEDYA VE HALKLA </a:t>
            </a:r>
            <a:r>
              <a:rPr lang="tr-TR" b="1" dirty="0" smtClean="0"/>
              <a:t>İLİŞKİLER                                      154</a:t>
            </a:r>
            <a:endParaRPr lang="tr-TR" b="1" dirty="0"/>
          </a:p>
          <a:p>
            <a:pPr marL="0" indent="457200">
              <a:buNone/>
            </a:pPr>
            <a:r>
              <a:rPr lang="tr-TR" b="1" dirty="0"/>
              <a:t>10. </a:t>
            </a:r>
            <a:r>
              <a:rPr lang="tr-TR" b="1" dirty="0" smtClean="0"/>
              <a:t>YENİ </a:t>
            </a:r>
            <a:r>
              <a:rPr lang="tr-TR" b="1" dirty="0"/>
              <a:t>MEDYA VE </a:t>
            </a:r>
            <a:r>
              <a:rPr lang="tr-TR" b="1" dirty="0" smtClean="0"/>
              <a:t>REKLAM                                                   172</a:t>
            </a:r>
            <a:endParaRPr lang="tr-TR" b="1" dirty="0"/>
          </a:p>
          <a:p>
            <a:pPr marL="0" indent="457200">
              <a:buNone/>
            </a:pPr>
            <a:r>
              <a:rPr lang="tr-TR" b="1" dirty="0"/>
              <a:t>11. </a:t>
            </a:r>
            <a:r>
              <a:rPr lang="es-ES" b="1" dirty="0" smtClean="0"/>
              <a:t>YENİ </a:t>
            </a:r>
            <a:r>
              <a:rPr lang="es-ES" b="1" dirty="0"/>
              <a:t>MEDYA VE SOSYAL </a:t>
            </a:r>
            <a:r>
              <a:rPr lang="es-ES" b="1" dirty="0" smtClean="0"/>
              <a:t>AĞLAR</a:t>
            </a:r>
            <a:r>
              <a:rPr lang="tr-TR" b="1" dirty="0" smtClean="0"/>
              <a:t>                                      190</a:t>
            </a:r>
            <a:endParaRPr lang="tr-TR" dirty="0"/>
          </a:p>
          <a:p>
            <a:pPr marL="0" indent="457200">
              <a:buNone/>
            </a:pPr>
            <a:r>
              <a:rPr lang="tr-TR" b="1" dirty="0"/>
              <a:t>12. YENİ MEDYA VE </a:t>
            </a:r>
            <a:r>
              <a:rPr lang="tr-TR" b="1" dirty="0" smtClean="0"/>
              <a:t>DEMOKRASİ                                            210</a:t>
            </a:r>
            <a:endParaRPr lang="tr-TR" b="1" dirty="0"/>
          </a:p>
          <a:p>
            <a:pPr marL="0" indent="457200">
              <a:buNone/>
            </a:pPr>
            <a:r>
              <a:rPr lang="tr-TR" b="1" dirty="0"/>
              <a:t>13. </a:t>
            </a:r>
            <a:r>
              <a:rPr lang="tr-TR" b="1" dirty="0" smtClean="0"/>
              <a:t>YENİ </a:t>
            </a:r>
            <a:r>
              <a:rPr lang="tr-TR" b="1" dirty="0"/>
              <a:t>MEDYA </a:t>
            </a:r>
            <a:r>
              <a:rPr lang="tr-TR" b="1" dirty="0" smtClean="0"/>
              <a:t>OKURYAZARLIĞI                                          233</a:t>
            </a:r>
            <a:endParaRPr lang="tr-TR" i="1" dirty="0"/>
          </a:p>
          <a:p>
            <a:pPr marL="0" indent="457200">
              <a:buNone/>
            </a:pPr>
            <a:r>
              <a:rPr lang="tr-TR" b="1" dirty="0"/>
              <a:t>14. </a:t>
            </a:r>
            <a:r>
              <a:rPr lang="tr-TR" b="1" dirty="0" smtClean="0"/>
              <a:t>YENİ </a:t>
            </a:r>
            <a:r>
              <a:rPr lang="tr-TR" b="1" dirty="0"/>
              <a:t>MEDYA VE </a:t>
            </a:r>
            <a:r>
              <a:rPr lang="tr-TR" b="1" dirty="0" smtClean="0"/>
              <a:t>KÜRESELLEŞME                                        252</a:t>
            </a:r>
            <a:endParaRPr lang="tr-TR" i="1" dirty="0"/>
          </a:p>
          <a:p>
            <a:pPr marL="0" indent="0">
              <a:buNone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85868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tr-TR" dirty="0" smtClean="0">
                <a:solidFill>
                  <a:srgbClr val="FFFF00"/>
                </a:solidFill>
              </a:rPr>
              <a:t>Dersin </a:t>
            </a:r>
            <a:r>
              <a:rPr lang="tr-TR" dirty="0">
                <a:solidFill>
                  <a:srgbClr val="FFFF00"/>
                </a:solidFill>
              </a:rPr>
              <a:t>Yöntemi: </a:t>
            </a:r>
            <a:r>
              <a:rPr lang="tr-TR" dirty="0"/>
              <a:t>Ders anlatım </a:t>
            </a:r>
            <a:r>
              <a:rPr lang="tr-TR" dirty="0" smtClean="0"/>
              <a:t>tarzı </a:t>
            </a:r>
            <a:r>
              <a:rPr lang="tr-TR" dirty="0"/>
              <a:t>(sunum, </a:t>
            </a:r>
            <a:r>
              <a:rPr lang="tr-TR" dirty="0" smtClean="0"/>
              <a:t>vaka analizi.)</a:t>
            </a:r>
          </a:p>
          <a:p>
            <a:pPr indent="457200"/>
            <a:r>
              <a:rPr lang="tr-TR" dirty="0" smtClean="0"/>
              <a:t>Sunum yapılacaktır. </a:t>
            </a:r>
          </a:p>
          <a:p>
            <a:pPr indent="457200"/>
            <a:r>
              <a:rPr lang="tr-TR" dirty="0" smtClean="0"/>
              <a:t>Derste izin verdiklerim konuşacak. </a:t>
            </a:r>
          </a:p>
          <a:p>
            <a:pPr indent="457200"/>
            <a:r>
              <a:rPr lang="tr-TR" dirty="0" smtClean="0"/>
              <a:t>Rahatsız eden olursa kimlikleri alınıp dışarı çıkarılacak. </a:t>
            </a:r>
          </a:p>
          <a:p>
            <a:pPr indent="457200"/>
            <a:r>
              <a:rPr lang="tr-TR" dirty="0" smtClean="0"/>
              <a:t>İtibarsızlaştırma olursa disipline verilecek.</a:t>
            </a:r>
          </a:p>
        </p:txBody>
      </p:sp>
    </p:spTree>
    <p:extLst>
      <p:ext uri="{BB962C8B-B14F-4D97-AF65-F5344CB8AC3E}">
        <p14:creationId xmlns:p14="http://schemas.microsoft.com/office/powerpoint/2010/main" val="2389751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buNone/>
            </a:pPr>
            <a:r>
              <a:rPr lang="tr-TR" dirty="0" smtClean="0">
                <a:solidFill>
                  <a:srgbClr val="FFFF00"/>
                </a:solidFill>
              </a:rPr>
              <a:t>Kaynaklar: </a:t>
            </a:r>
            <a:r>
              <a:rPr lang="tr-TR" dirty="0" smtClean="0"/>
              <a:t>Kullanılacak ders kitapları</a:t>
            </a:r>
          </a:p>
          <a:p>
            <a:pPr marL="0" indent="457200">
              <a:buNone/>
            </a:pPr>
            <a:r>
              <a:rPr lang="tr-TR" dirty="0"/>
              <a:t>Atatürk Üniversitesi’nin </a:t>
            </a:r>
            <a:r>
              <a:rPr lang="tr-TR" dirty="0" smtClean="0"/>
              <a:t>‘Yeni Medyaya Giriş’ </a:t>
            </a:r>
            <a:r>
              <a:rPr lang="tr-TR" dirty="0" smtClean="0"/>
              <a:t>kitabı kullanılacak.</a:t>
            </a:r>
          </a:p>
        </p:txBody>
      </p:sp>
    </p:spTree>
    <p:extLst>
      <p:ext uri="{BB962C8B-B14F-4D97-AF65-F5344CB8AC3E}">
        <p14:creationId xmlns:p14="http://schemas.microsoft.com/office/powerpoint/2010/main" val="286191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</a:rPr>
              <a:t>Değerlendirme Kriterleri: </a:t>
            </a:r>
            <a:r>
              <a:rPr lang="tr-TR" dirty="0" smtClean="0"/>
              <a:t>Sınavlar ve katılım beklentileri.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VİZE FİNAL 20 SORULUK TEST SINAVI OLACAK</a:t>
            </a:r>
            <a:r>
              <a:rPr lang="tr-TR" dirty="0"/>
              <a:t>.</a:t>
            </a:r>
            <a:r>
              <a:rPr lang="tr-TR" dirty="0" smtClean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NOTLAR, CEP TELEFONU MASAYA GELECEK.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KİMLİKLER MASAYA KONACAK. 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SINAVA ZAMANINDA KATILMAK ZORUNLU. EN AZ  </a:t>
            </a:r>
            <a:r>
              <a:rPr lang="tr-TR" dirty="0" smtClean="0">
                <a:solidFill>
                  <a:srgbClr val="FFFF00"/>
                </a:solidFill>
              </a:rPr>
              <a:t>5 DAKİKA </a:t>
            </a:r>
            <a:r>
              <a:rPr lang="tr-TR" dirty="0" smtClean="0"/>
              <a:t>GECİKİLEBİLİR.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4833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</a:rPr>
              <a:t>Gerçek </a:t>
            </a:r>
            <a:r>
              <a:rPr lang="tr-TR" dirty="0">
                <a:solidFill>
                  <a:srgbClr val="FFFF00"/>
                </a:solidFill>
              </a:rPr>
              <a:t>Hayat ile Bağlantı: </a:t>
            </a:r>
            <a:r>
              <a:rPr lang="tr-TR" dirty="0" smtClean="0"/>
              <a:t>Bu dersin öğrencilerin gelecekteki kariyerine nasıl katkı sağlayacağını açıklayarak ilgilerini artırabilirsin.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   İş Hayatında Faydaları:</a:t>
            </a:r>
            <a:endParaRPr lang="tr-TR" dirty="0" smtClean="0">
              <a:solidFill>
                <a:srgbClr val="FFFF00"/>
              </a:solidFill>
            </a:endParaRPr>
          </a:p>
          <a:p>
            <a:pPr>
              <a:lnSpc>
                <a:spcPct val="150000"/>
              </a:lnSpc>
            </a:pPr>
            <a:r>
              <a:rPr lang="tr-TR" b="1" dirty="0"/>
              <a:t>Dijital iletişim süreçlerini</a:t>
            </a:r>
            <a:r>
              <a:rPr lang="tr-TR" dirty="0"/>
              <a:t> anlama ve etkili kullanma becerisi kazandırır</a:t>
            </a:r>
            <a:r>
              <a:rPr lang="tr-T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b="1" dirty="0"/>
              <a:t>Medyanın tarihsel gelişimini bilmek</a:t>
            </a:r>
            <a:r>
              <a:rPr lang="tr-TR" dirty="0"/>
              <a:t>, markaların pazarlama ve halkla ilişkiler stratejilerini şekillendirmede yardımcı olur</a:t>
            </a:r>
            <a:r>
              <a:rPr lang="tr-TR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tr-TR" b="1" dirty="0"/>
              <a:t>Dijital medya stratejileri oluşturma</a:t>
            </a:r>
            <a:r>
              <a:rPr lang="tr-TR" dirty="0"/>
              <a:t> konusunda akademik ve analitik düşünmeyi sağlar.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4184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Geleneksel medya ile dijital medyayı entegre eden kampanyalar</a:t>
            </a:r>
            <a:r>
              <a:rPr lang="tr-TR" dirty="0"/>
              <a:t> geliştirme yeteneği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Kurumsal içerik üretimi</a:t>
            </a:r>
            <a:r>
              <a:rPr lang="tr-TR" dirty="0"/>
              <a:t> (</a:t>
            </a:r>
            <a:r>
              <a:rPr lang="tr-TR" dirty="0" err="1"/>
              <a:t>blog</a:t>
            </a:r>
            <a:r>
              <a:rPr lang="tr-TR" dirty="0"/>
              <a:t> yazıları, sosyal medya postları, videolar) konusunda beceri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Markaların dijital video içeriklerini</a:t>
            </a:r>
            <a:r>
              <a:rPr lang="tr-TR" dirty="0"/>
              <a:t> planlama ve prodüksiyon süreçlerine hâkim olma imkânı sunar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Kurumsal haber bülteni yazma, dijital basın bültenleri oluşturma</a:t>
            </a:r>
            <a:r>
              <a:rPr lang="tr-TR" dirty="0"/>
              <a:t> becerisi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07714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Televizyon ve dijital platformlarda marka yönetimi</a:t>
            </a:r>
            <a:r>
              <a:rPr lang="tr-TR" dirty="0"/>
              <a:t> süreçlerini öğrenmeyi sağlar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Dijital halkla ilişkiler kampanyaları oluşturma ve yönetme yeteneği</a:t>
            </a:r>
            <a:r>
              <a:rPr lang="tr-TR" dirty="0"/>
              <a:t>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Dijital reklam stratejileri oluşturma ve uygulama</a:t>
            </a:r>
            <a:r>
              <a:rPr lang="tr-TR" dirty="0"/>
              <a:t> becerisi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Sosyal medya yönetimi ve etkileşim stratejileri</a:t>
            </a:r>
            <a:r>
              <a:rPr lang="tr-TR" dirty="0"/>
              <a:t> geliştirme yeteneği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Dijital aktivizm, kamuoyu yönetimi ve politik kampanyalar</a:t>
            </a:r>
            <a:r>
              <a:rPr lang="tr-TR" dirty="0"/>
              <a:t> hakkında bilgi sahibi olmayı sağlar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Dijital medya araçlarını etkili ve bilinçli kullanma becerisi</a:t>
            </a:r>
            <a:r>
              <a:rPr lang="tr-TR" dirty="0"/>
              <a:t> kazandırır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b="1" dirty="0"/>
              <a:t>Uluslararası halkla ilişkiler kampanyaları oluşturma ve yönetme becerisi</a:t>
            </a:r>
            <a:r>
              <a:rPr lang="tr-TR" dirty="0"/>
              <a:t> kazandırır.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5318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24000" y="751673"/>
            <a:ext cx="8610600" cy="1293028"/>
          </a:xfrm>
        </p:spPr>
        <p:txBody>
          <a:bodyPr/>
          <a:lstStyle/>
          <a:p>
            <a:pPr algn="ctr"/>
            <a:r>
              <a:rPr lang="tr-TR" dirty="0"/>
              <a:t>Yeni medya ve Hİ II DERSİN </a:t>
            </a:r>
            <a:r>
              <a:rPr lang="tr-TR" dirty="0" smtClean="0"/>
              <a:t>İŞLENİŞİ KONULAR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457200">
              <a:buNone/>
            </a:pPr>
            <a:r>
              <a:rPr lang="tr-TR" b="1" dirty="0">
                <a:solidFill>
                  <a:srgbClr val="FFFF00"/>
                </a:solidFill>
              </a:rPr>
              <a:t>Başarı İçin Öneriler: </a:t>
            </a:r>
            <a:r>
              <a:rPr lang="tr-TR" dirty="0"/>
              <a:t>Verimli ders çalışma yöntemleri, kaynaklardan nasıl </a:t>
            </a:r>
            <a:r>
              <a:rPr lang="tr-TR" dirty="0" smtClean="0"/>
              <a:t>yararlanacakları </a:t>
            </a:r>
            <a:r>
              <a:rPr lang="tr-TR" dirty="0"/>
              <a:t>ve sınavlara nasıl hazırlanacakları konusunda tavsiyeler</a:t>
            </a:r>
            <a:r>
              <a:rPr lang="tr-TR" dirty="0" smtClean="0"/>
              <a:t>.</a:t>
            </a:r>
          </a:p>
          <a:p>
            <a:pPr marL="0" indent="457200">
              <a:lnSpc>
                <a:spcPct val="150000"/>
              </a:lnSpc>
              <a:buNone/>
            </a:pPr>
            <a:r>
              <a:rPr lang="tr-TR" sz="2000" dirty="0"/>
              <a:t>✅ </a:t>
            </a:r>
            <a:r>
              <a:rPr lang="tr-TR" sz="2000" b="1" dirty="0">
                <a:solidFill>
                  <a:srgbClr val="FFFF00"/>
                </a:solidFill>
              </a:rPr>
              <a:t>Dersi Düzenli Takip Edin: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Haftalık konuları aksatmadan çalışın.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Özet Çıkarın: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Konuların ana noktalarını not alarak pekiştirin.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Kaynakları Kullanın: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Ders kitabı, vaka analizleri ve makalelerden faydalanın.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Uygulamalı Öğrenin: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Gerçek marka örneklerini analiz edin, </a:t>
            </a:r>
            <a:r>
              <a:rPr lang="tr-TR" sz="2000" dirty="0" err="1"/>
              <a:t>sektörel</a:t>
            </a:r>
            <a:r>
              <a:rPr lang="tr-TR" sz="2000" dirty="0"/>
              <a:t> gelişmeleri takip edin.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Soru Çözün &amp; Tartışın: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Kendinizi test edin, grup çalışmalarıyla bilgilerinizi pekiştirin.</a:t>
            </a:r>
            <a:br>
              <a:rPr lang="tr-TR" sz="2000" dirty="0"/>
            </a:br>
            <a:r>
              <a:rPr lang="tr-TR" sz="2000" dirty="0" smtClean="0"/>
              <a:t>      ✅ </a:t>
            </a:r>
            <a:r>
              <a:rPr lang="tr-TR" sz="2000" b="1" dirty="0">
                <a:solidFill>
                  <a:srgbClr val="FFFF00"/>
                </a:solidFill>
              </a:rPr>
              <a:t>Sınavlara Erken Hazırlanın:</a:t>
            </a:r>
            <a:r>
              <a:rPr lang="tr-TR" sz="2000" dirty="0">
                <a:solidFill>
                  <a:srgbClr val="FFFF00"/>
                </a:solidFill>
              </a:rPr>
              <a:t> </a:t>
            </a:r>
            <a:r>
              <a:rPr lang="tr-TR" sz="2000" dirty="0"/>
              <a:t>Son dakikaya bırakmadan, konuları periyodik tekrar edin.</a:t>
            </a:r>
          </a:p>
        </p:txBody>
      </p:sp>
    </p:spTree>
    <p:extLst>
      <p:ext uri="{BB962C8B-B14F-4D97-AF65-F5344CB8AC3E}">
        <p14:creationId xmlns:p14="http://schemas.microsoft.com/office/powerpoint/2010/main" val="32310218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137</TotalTime>
  <Words>469</Words>
  <Application>Microsoft Office PowerPoint</Application>
  <PresentationFormat>Geniş ekran</PresentationFormat>
  <Paragraphs>53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Uçak İzi</vt:lpstr>
      <vt:lpstr>Yeni medya ve Hİ II   DERSİN İŞLENİŞİ KONULAR</vt:lpstr>
      <vt:lpstr>Yeni medya ve Hİ II   DERSİN İŞLENİŞİ KONULAR</vt:lpstr>
      <vt:lpstr>Yeni medya ve Hİ II DERSİN İŞLENİŞİ KONULAR</vt:lpstr>
      <vt:lpstr>Yeni medya ve Hİ II DERSİN İŞLENİŞİ KONULAR</vt:lpstr>
      <vt:lpstr>Yeni medya ve Hİ II DERSİN İŞLENİŞİ KONULAR</vt:lpstr>
      <vt:lpstr>Yeni medya ve Hİ II DERSİN İŞLENİŞİ KONULAR</vt:lpstr>
      <vt:lpstr>Yeni medya ve Hİ II DERSİN İŞLENİŞİ KONULAR</vt:lpstr>
      <vt:lpstr>Yeni medya ve Hİ II DERSİN İŞLENİŞİ KONULAR</vt:lpstr>
      <vt:lpstr>Yeni medya ve Hİ II DERSİN İŞLENİŞİ KONULAR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22</cp:revision>
  <dcterms:created xsi:type="dcterms:W3CDTF">2025-02-10T12:53:37Z</dcterms:created>
  <dcterms:modified xsi:type="dcterms:W3CDTF">2025-02-12T09:32:24Z</dcterms:modified>
</cp:coreProperties>
</file>